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78" r:id="rId3"/>
    <p:sldId id="258" r:id="rId4"/>
    <p:sldId id="259" r:id="rId5"/>
    <p:sldId id="261" r:id="rId6"/>
    <p:sldId id="262" r:id="rId7"/>
    <p:sldId id="263" r:id="rId8"/>
    <p:sldId id="265" r:id="rId9"/>
    <p:sldId id="271" r:id="rId10"/>
    <p:sldId id="274" r:id="rId11"/>
    <p:sldId id="277" r:id="rId12"/>
    <p:sldId id="267" r:id="rId13"/>
    <p:sldId id="272"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87" autoAdjust="0"/>
    <p:restoredTop sz="96301" autoAdjust="0"/>
  </p:normalViewPr>
  <p:slideViewPr>
    <p:cSldViewPr>
      <p:cViewPr varScale="1">
        <p:scale>
          <a:sx n="115" d="100"/>
          <a:sy n="115" d="100"/>
        </p:scale>
        <p:origin x="216" y="256"/>
      </p:cViewPr>
      <p:guideLst>
        <p:guide orient="horz" pos="2160"/>
        <p:guide pos="2880"/>
      </p:guideLst>
    </p:cSldViewPr>
  </p:slideViewPr>
  <p:outlineViewPr>
    <p:cViewPr>
      <p:scale>
        <a:sx n="33" d="100"/>
        <a:sy n="33" d="100"/>
      </p:scale>
      <p:origin x="0" y="519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45D919-6535-4726-90E3-A3E4F2946E0F}" type="datetimeFigureOut">
              <a:rPr lang="ru-RU" smtClean="0"/>
              <a:pPr/>
              <a:t>05.06.2021</a:t>
            </a:fld>
            <a:endParaRPr lang="ru-RU" dirty="0"/>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54EB7F-E508-4F9E-96B2-AFB2DD97C3C5}" type="slidenum">
              <a:rPr lang="ru-RU" smtClean="0"/>
              <a:pPr/>
              <a:t>‹#›</a:t>
            </a:fld>
            <a:endParaRPr lang="ru-RU" dirty="0"/>
          </a:p>
        </p:txBody>
      </p:sp>
    </p:spTree>
    <p:extLst>
      <p:ext uri="{BB962C8B-B14F-4D97-AF65-F5344CB8AC3E}">
        <p14:creationId xmlns:p14="http://schemas.microsoft.com/office/powerpoint/2010/main" val="1158833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F54EB7F-E508-4F9E-96B2-AFB2DD97C3C5}" type="slidenum">
              <a:rPr lang="ru-RU" smtClean="0"/>
              <a:pPr/>
              <a:t>1</a:t>
            </a:fld>
            <a:endParaRPr lang="ru-RU"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F54EB7F-E508-4F9E-96B2-AFB2DD97C3C5}" type="slidenum">
              <a:rPr lang="ru-RU" smtClean="0"/>
              <a:pPr/>
              <a:t>2</a:t>
            </a:fld>
            <a:endParaRPr lang="ru-RU" dirty="0"/>
          </a:p>
        </p:txBody>
      </p:sp>
    </p:spTree>
    <p:extLst>
      <p:ext uri="{BB962C8B-B14F-4D97-AF65-F5344CB8AC3E}">
        <p14:creationId xmlns:p14="http://schemas.microsoft.com/office/powerpoint/2010/main" val="3536206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F54EB7F-E508-4F9E-96B2-AFB2DD97C3C5}" type="slidenum">
              <a:rPr lang="ru-RU" smtClean="0"/>
              <a:pPr/>
              <a:t>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F54EB7F-E508-4F9E-96B2-AFB2DD97C3C5}" type="slidenum">
              <a:rPr lang="ru-RU" smtClean="0"/>
              <a:pPr/>
              <a:t>7</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dirty="0"/>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96570010-8835-48FB-A32D-E021BF8D65F3}" type="datetimeFigureOut">
              <a:rPr lang="ru-RU" smtClean="0"/>
              <a:pPr/>
              <a:t>05.06.2021</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E3CCA86C-97F9-4B80-AE3E-8917C19BBA75}" type="slidenum">
              <a:rPr lang="ru-RU" smtClean="0"/>
              <a:pPr/>
              <a:t>‹#›</a:t>
            </a:fld>
            <a:endParaRPr lang="ru-R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570010-8835-48FB-A32D-E021BF8D65F3}" type="datetimeFigureOut">
              <a:rPr lang="ru-RU" smtClean="0"/>
              <a:pPr/>
              <a:t>05.06.2021</a:t>
            </a:fld>
            <a:endParaRPr lang="ru-RU" dirty="0"/>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3CCA86C-97F9-4B80-AE3E-8917C19BBA75}" type="slidenum">
              <a:rPr lang="ru-RU" smtClean="0"/>
              <a:pPr/>
              <a:t>‹#›</a:t>
            </a:fld>
            <a:endParaRPr lang="ru-RU"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hyperlink" Target="http://www.eyepress.ru/image.aspx?45675" TargetMode="Externa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1.png"/><Relationship Id="rId5" Type="http://schemas.openxmlformats.org/officeDocument/2006/relationships/image" Target="../media/image29.jpe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8.jpe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2.jpe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hyperlink" Target="https://drborismalyugin.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jpg"/><Relationship Id="rId2" Type="http://schemas.openxmlformats.org/officeDocument/2006/relationships/hyperlink" Target="http://www.eyepress.ru/0003296/18309p25.jpg" TargetMode="Externa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jpeg"/><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hyperlink" Target="http://www.eyepress.ru/0004101/21301p10.jpg" TargetMode="Externa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hyperlink" Target="http://www.eyepress.ru/image.aspx?6364" TargetMode="External"/><Relationship Id="rId4" Type="http://schemas.openxmlformats.org/officeDocument/2006/relationships/image" Target="../media/image20.jpeg"/></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W:\Work\OOR_back2.png"/>
          <p:cNvPicPr>
            <a:picLocks noChangeAspect="1" noChangeArrowheads="1"/>
          </p:cNvPicPr>
          <p:nvPr/>
        </p:nvPicPr>
        <p:blipFill>
          <a:blip r:embed="rId3" cstate="print"/>
          <a:srcRect/>
          <a:stretch>
            <a:fillRect/>
          </a:stretch>
        </p:blipFill>
        <p:spPr bwMode="auto">
          <a:xfrm>
            <a:off x="254617" y="2276872"/>
            <a:ext cx="8634767" cy="4392488"/>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06157" y="1646777"/>
            <a:ext cx="8229600" cy="970125"/>
          </a:xfrm>
        </p:spPr>
        <p:txBody>
          <a:bodyPr>
            <a:noAutofit/>
          </a:bodyPr>
          <a:lstStyle/>
          <a:p>
            <a:pPr marL="0" lvl="0" indent="0" algn="ctr">
              <a:buNone/>
            </a:pPr>
            <a:r>
              <a:rPr lang="en-US" sz="2400" dirty="0"/>
              <a:t>ROS participates in the development and implementation of professional  standards, the clinical guidelines, etc.</a:t>
            </a:r>
            <a:endParaRPr lang="ru-RU" sz="2400" dirty="0"/>
          </a:p>
        </p:txBody>
      </p:sp>
      <p:pic>
        <p:nvPicPr>
          <p:cNvPr id="6" name="Picture 2" descr="Хирургия катаракты: клинико-фармакологические подходы">
            <a:hlinkClick r:id="rId2"/>
          </p:cNvPr>
          <p:cNvPicPr>
            <a:picLocks noChangeAspect="1" noChangeArrowheads="1"/>
          </p:cNvPicPr>
          <p:nvPr/>
        </p:nvPicPr>
        <p:blipFill>
          <a:blip r:embed="rId3" cstate="print"/>
          <a:srcRect/>
          <a:stretch>
            <a:fillRect/>
          </a:stretch>
        </p:blipFill>
        <p:spPr bwMode="auto">
          <a:xfrm>
            <a:off x="506157" y="3789040"/>
            <a:ext cx="1517904" cy="1980865"/>
          </a:xfrm>
          <a:prstGeom prst="rect">
            <a:avLst/>
          </a:prstGeom>
          <a:ln>
            <a:noFill/>
          </a:ln>
          <a:effectLst>
            <a:outerShdw blurRad="292100" dist="139700" dir="2700000" algn="tl" rotWithShape="0">
              <a:srgbClr val="333333">
                <a:alpha val="65000"/>
              </a:srgbClr>
            </a:outerShdw>
          </a:effectLst>
        </p:spPr>
      </p:pic>
      <p:pic>
        <p:nvPicPr>
          <p:cNvPr id="13" name="Picture 4" descr="fk1"/>
          <p:cNvPicPr>
            <a:picLocks noChangeAspect="1" noChangeArrowheads="1"/>
          </p:cNvPicPr>
          <p:nvPr/>
        </p:nvPicPr>
        <p:blipFill>
          <a:blip r:embed="rId4" cstate="print"/>
          <a:srcRect/>
          <a:stretch>
            <a:fillRect/>
          </a:stretch>
        </p:blipFill>
        <p:spPr bwMode="auto">
          <a:xfrm>
            <a:off x="3555339" y="3071408"/>
            <a:ext cx="1479194" cy="1983943"/>
          </a:xfrm>
          <a:prstGeom prst="rect">
            <a:avLst/>
          </a:prstGeom>
          <a:ln>
            <a:noFill/>
          </a:ln>
          <a:effectLst>
            <a:outerShdw blurRad="292100" dist="139700" dir="2700000" algn="tl" rotWithShape="0">
              <a:srgbClr val="333333">
                <a:alpha val="65000"/>
              </a:srgbClr>
            </a:outerShdw>
          </a:effectLst>
        </p:spPr>
      </p:pic>
      <p:pic>
        <p:nvPicPr>
          <p:cNvPr id="9218" name="Picture 2" descr="icoguidelines"/>
          <p:cNvPicPr>
            <a:picLocks noChangeAspect="1" noChangeArrowheads="1"/>
          </p:cNvPicPr>
          <p:nvPr/>
        </p:nvPicPr>
        <p:blipFill>
          <a:blip r:embed="rId5" cstate="print"/>
          <a:srcRect/>
          <a:stretch>
            <a:fillRect/>
          </a:stretch>
        </p:blipFill>
        <p:spPr bwMode="auto">
          <a:xfrm>
            <a:off x="7247392" y="3093011"/>
            <a:ext cx="1549603" cy="2007870"/>
          </a:xfrm>
          <a:prstGeom prst="rect">
            <a:avLst/>
          </a:prstGeom>
          <a:ln>
            <a:noFill/>
          </a:ln>
          <a:effectLst>
            <a:outerShdw blurRad="292100" dist="139700" dir="2700000" algn="tl" rotWithShape="0">
              <a:srgbClr val="333333">
                <a:alpha val="65000"/>
              </a:srgbClr>
            </a:outerShdw>
          </a:effectLst>
        </p:spPr>
      </p:pic>
      <p:pic>
        <p:nvPicPr>
          <p:cNvPr id="3075" name="Picture 3" descr="C:\Users\елена\Desktop\123023173_3499230943479740_7192769867465673427_n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83768" y="4450960"/>
            <a:ext cx="1433322" cy="198882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92457" y="3063189"/>
            <a:ext cx="1296162" cy="1957578"/>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72200" y="4423464"/>
            <a:ext cx="1318336" cy="1980286"/>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9672" y="3212976"/>
            <a:ext cx="1346173" cy="1980000"/>
          </a:xfrm>
          <a:prstGeom prst="rect">
            <a:avLst/>
          </a:prstGeom>
          <a:ln>
            <a:noFill/>
          </a:ln>
          <a:effectLst>
            <a:outerShdw blurRad="292100" dist="139700" dir="2700000" algn="tl" rotWithShape="0">
              <a:srgbClr val="333333">
                <a:alpha val="65000"/>
              </a:srgbClr>
            </a:outerShdw>
          </a:effectLst>
        </p:spPr>
      </p:pic>
      <p:pic>
        <p:nvPicPr>
          <p:cNvPr id="14" name="Picture 2"/>
          <p:cNvPicPr>
            <a:picLocks noChangeAspect="1" noChangeArrowheads="1"/>
          </p:cNvPicPr>
          <p:nvPr/>
        </p:nvPicPr>
        <p:blipFill>
          <a:blip r:embed="rId10" cstate="print"/>
          <a:srcRect/>
          <a:stretch>
            <a:fillRect/>
          </a:stretch>
        </p:blipFill>
        <p:spPr bwMode="auto">
          <a:xfrm>
            <a:off x="4154247" y="4460344"/>
            <a:ext cx="1411570" cy="198018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821A5F8A-57CF-D640-B5BA-75424A7C3E57}"/>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6" name="Picture 3" descr="W:\Work\OOR_back2.png">
            <a:extLst>
              <a:ext uri="{FF2B5EF4-FFF2-40B4-BE49-F238E27FC236}">
                <a16:creationId xmlns:a16="http://schemas.microsoft.com/office/drawing/2014/main" id="{12CD7147-8BC5-0F43-A610-600D54AB7E70}"/>
              </a:ext>
            </a:extLst>
          </p:cNvPr>
          <p:cNvPicPr>
            <a:picLocks noChangeAspect="1" noChangeArrowheads="1"/>
          </p:cNvPicPr>
          <p:nvPr/>
        </p:nvPicPr>
        <p:blipFill rotWithShape="1">
          <a:blip r:embed="rId11"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1922769"/>
            <a:ext cx="8435280" cy="1129659"/>
          </a:xfrm>
        </p:spPr>
        <p:txBody>
          <a:bodyPr>
            <a:normAutofit/>
          </a:bodyPr>
          <a:lstStyle/>
          <a:p>
            <a:pPr algn="ctr">
              <a:buNone/>
            </a:pPr>
            <a:r>
              <a:rPr lang="ru-RU" sz="2400" dirty="0"/>
              <a:t> </a:t>
            </a:r>
            <a:r>
              <a:rPr lang="en-US" sz="2400" dirty="0"/>
              <a:t>ROS is publishing various scientific journals</a:t>
            </a:r>
            <a:r>
              <a:rPr lang="ru-RU" sz="2400" dirty="0"/>
              <a:t> </a:t>
            </a:r>
            <a:r>
              <a:rPr lang="en-US" sz="2400" dirty="0"/>
              <a:t>in the area of Ophthalmology and Visual Sciences</a:t>
            </a:r>
            <a:endParaRPr lang="ru-RU" sz="2400" dirty="0"/>
          </a:p>
        </p:txBody>
      </p:sp>
      <p:pic>
        <p:nvPicPr>
          <p:cNvPr id="2050" name="Picture 2" descr="C:\Users\елена\Desktop\121781511_3467807046622130_4378806873705500681_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7080" y="4011781"/>
            <a:ext cx="1689811" cy="2250567"/>
          </a:xfrm>
          <a:prstGeom prst="rect">
            <a:avLst/>
          </a:prstGeom>
          <a:ln>
            <a:noFill/>
          </a:ln>
          <a:effectLst>
            <a:outerShdw blurRad="292100" dist="139700" dir="2700000" algn="tl" rotWithShape="0">
              <a:srgbClr val="333333">
                <a:alpha val="65000"/>
              </a:srgbClr>
            </a:outerShdw>
          </a:effectLst>
        </p:spPr>
      </p:pic>
      <p:pic>
        <p:nvPicPr>
          <p:cNvPr id="2051" name="Picture 3" descr="C:\Users\елена\Desktop\121536036_3458002737602561_3207704619847956512_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472" y="3412070"/>
            <a:ext cx="1638910" cy="2290151"/>
          </a:xfrm>
          <a:prstGeom prst="rect">
            <a:avLst/>
          </a:prstGeom>
          <a:ln>
            <a:noFill/>
          </a:ln>
          <a:effectLst>
            <a:outerShdw blurRad="292100" dist="139700" dir="2700000" algn="tl" rotWithShape="0">
              <a:srgbClr val="333333">
                <a:alpha val="65000"/>
              </a:srgbClr>
            </a:outerShdw>
          </a:effectLst>
        </p:spPr>
      </p:pic>
      <p:pic>
        <p:nvPicPr>
          <p:cNvPr id="2052" name="Picture 4" descr="C:\Users\елена\Desktop\Снимок.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9341" y="4023120"/>
            <a:ext cx="1668086" cy="2290152"/>
          </a:xfrm>
          <a:prstGeom prst="rect">
            <a:avLst/>
          </a:prstGeom>
          <a:ln>
            <a:noFill/>
          </a:ln>
          <a:effectLst>
            <a:outerShdw blurRad="292100" dist="139700" dir="2700000" algn="tl" rotWithShape="0">
              <a:srgbClr val="333333">
                <a:alpha val="65000"/>
              </a:srgbClr>
            </a:outerShdw>
          </a:effectLst>
        </p:spPr>
      </p:pic>
      <p:pic>
        <p:nvPicPr>
          <p:cNvPr id="2053" name="Picture 5" descr="C:\Users\елена\Desktop\123017443_3499723843430450_266421199346997512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32490" y="3412070"/>
            <a:ext cx="1670609" cy="2252167"/>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4F1856DC-CB52-E143-AA26-8D84474E07FE}"/>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1" name="Picture 3" descr="W:\Work\OOR_back2.png">
            <a:extLst>
              <a:ext uri="{FF2B5EF4-FFF2-40B4-BE49-F238E27FC236}">
                <a16:creationId xmlns:a16="http://schemas.microsoft.com/office/drawing/2014/main" id="{7430E93E-87C7-AA4B-91EC-A975518927A9}"/>
              </a:ext>
            </a:extLst>
          </p:cNvPr>
          <p:cNvPicPr>
            <a:picLocks noChangeAspect="1" noChangeArrowheads="1"/>
          </p:cNvPicPr>
          <p:nvPr/>
        </p:nvPicPr>
        <p:blipFill rotWithShape="1">
          <a:blip r:embed="rId6"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90332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666460" y="1697441"/>
            <a:ext cx="8229600" cy="1038412"/>
          </a:xfrm>
        </p:spPr>
        <p:txBody>
          <a:bodyPr>
            <a:normAutofit/>
          </a:bodyPr>
          <a:lstStyle/>
          <a:p>
            <a:pPr marL="0" indent="0" algn="ctr">
              <a:lnSpc>
                <a:spcPct val="120000"/>
              </a:lnSpc>
              <a:buNone/>
            </a:pPr>
            <a:r>
              <a:rPr lang="en-US" sz="2400" dirty="0"/>
              <a:t>”The World of Ophthalmology” is the official ROS newspaper Founded in 2011</a:t>
            </a:r>
            <a:endParaRPr lang="ru-RU" sz="1800" b="1" dirty="0"/>
          </a:p>
        </p:txBody>
      </p:sp>
      <p:pic>
        <p:nvPicPr>
          <p:cNvPr id="4100" name="Picture 4" descr="http://oor.ru/artman/wp-content/uploads/2016/09/MO201606-29.jpg"/>
          <p:cNvPicPr>
            <a:picLocks noChangeAspect="1" noChangeArrowheads="1"/>
          </p:cNvPicPr>
          <p:nvPr/>
        </p:nvPicPr>
        <p:blipFill>
          <a:blip r:embed="rId2" cstate="print"/>
          <a:srcRect/>
          <a:stretch>
            <a:fillRect/>
          </a:stretch>
        </p:blipFill>
        <p:spPr bwMode="auto">
          <a:xfrm rot="233242">
            <a:off x="6480800" y="3255442"/>
            <a:ext cx="2311400" cy="3282188"/>
          </a:xfrm>
          <a:prstGeom prst="rect">
            <a:avLst/>
          </a:prstGeom>
          <a:ln>
            <a:noFill/>
          </a:ln>
          <a:effectLst>
            <a:outerShdw blurRad="292100" dist="139700" dir="2700000" algn="tl" rotWithShape="0">
              <a:srgbClr val="333333">
                <a:alpha val="65000"/>
              </a:srgbClr>
            </a:outerShdw>
          </a:effectLst>
        </p:spPr>
      </p:pic>
      <p:pic>
        <p:nvPicPr>
          <p:cNvPr id="16" name="Picture 2" descr="mo_2016"/>
          <p:cNvPicPr>
            <a:picLocks noChangeAspect="1" noChangeArrowheads="1"/>
          </p:cNvPicPr>
          <p:nvPr/>
        </p:nvPicPr>
        <p:blipFill>
          <a:blip r:embed="rId3" cstate="print"/>
          <a:srcRect/>
          <a:stretch>
            <a:fillRect/>
          </a:stretch>
        </p:blipFill>
        <p:spPr bwMode="auto">
          <a:xfrm>
            <a:off x="4559122" y="3176510"/>
            <a:ext cx="2293620" cy="3238500"/>
          </a:xfrm>
          <a:prstGeom prst="rect">
            <a:avLst/>
          </a:prstGeom>
          <a:ln>
            <a:noFill/>
          </a:ln>
          <a:effectLst>
            <a:outerShdw blurRad="292100" dist="139700" dir="2700000" algn="tl" rotWithShape="0">
              <a:srgbClr val="333333">
                <a:alpha val="65000"/>
              </a:srgbClr>
            </a:outerShdw>
          </a:effectLst>
        </p:spPr>
      </p:pic>
      <p:pic>
        <p:nvPicPr>
          <p:cNvPr id="18"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292045">
            <a:off x="2417033" y="3072878"/>
            <a:ext cx="2414626" cy="3445764"/>
          </a:xfrm>
          <a:prstGeom prst="rect">
            <a:avLst/>
          </a:prstGeom>
          <a:ln>
            <a:noFill/>
          </a:ln>
          <a:effectLst>
            <a:outerShdw blurRad="292100" dist="139700" dir="2700000" algn="tl" rotWithShape="0">
              <a:srgbClr val="333333">
                <a:alpha val="65000"/>
              </a:srgbClr>
            </a:outerShdw>
          </a:effectLst>
        </p:spPr>
      </p:pic>
      <p:pic>
        <p:nvPicPr>
          <p:cNvPr id="19" name="Picture 2" descr="C:\Users\елена\Desktop\117335457_3258162057586631_3848230709519368043_n.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319234">
            <a:off x="386248" y="3025768"/>
            <a:ext cx="2412035" cy="3401492"/>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E784CA11-9792-0A40-BD43-69AEB4833380}"/>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1" name="Picture 3" descr="W:\Work\OOR_back2.png">
            <a:extLst>
              <a:ext uri="{FF2B5EF4-FFF2-40B4-BE49-F238E27FC236}">
                <a16:creationId xmlns:a16="http://schemas.microsoft.com/office/drawing/2014/main" id="{C3A5CC3D-F5F6-8F4D-910E-D485C25CD7BC}"/>
              </a:ext>
            </a:extLst>
          </p:cNvPr>
          <p:cNvPicPr>
            <a:picLocks noChangeAspect="1" noChangeArrowheads="1"/>
          </p:cNvPicPr>
          <p:nvPr/>
        </p:nvPicPr>
        <p:blipFill rotWithShape="1">
          <a:blip r:embed="rId6"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41421" y="2083759"/>
            <a:ext cx="3407043" cy="1512168"/>
          </a:xfrm>
        </p:spPr>
        <p:txBody>
          <a:bodyPr>
            <a:normAutofit/>
          </a:bodyPr>
          <a:lstStyle/>
          <a:p>
            <a:pPr>
              <a:buNone/>
            </a:pPr>
            <a:r>
              <a:rPr lang="en-US" sz="2800" dirty="0">
                <a:effectLst>
                  <a:outerShdw blurRad="38100" dist="38100" dir="2700000" algn="tl">
                    <a:srgbClr val="000000">
                      <a:alpha val="43137"/>
                    </a:srgbClr>
                  </a:outerShdw>
                </a:effectLst>
              </a:rPr>
              <a:t>ROS</a:t>
            </a:r>
            <a:r>
              <a:rPr lang="ru-RU" sz="2800" dirty="0">
                <a:effectLst>
                  <a:outerShdw blurRad="38100" dist="38100" dir="2700000" algn="tl">
                    <a:srgbClr val="000000">
                      <a:alpha val="43137"/>
                    </a:srgbClr>
                  </a:outerShdw>
                </a:effectLst>
              </a:rPr>
              <a:t> </a:t>
            </a:r>
            <a:r>
              <a:rPr lang="en-US" sz="2800" dirty="0">
                <a:effectLst>
                  <a:outerShdw blurRad="38100" dist="38100" dir="2700000" algn="tl">
                    <a:srgbClr val="000000">
                      <a:alpha val="43137"/>
                    </a:srgbClr>
                  </a:outerShdw>
                </a:effectLst>
              </a:rPr>
              <a:t>official webpage </a:t>
            </a:r>
          </a:p>
          <a:p>
            <a:pPr>
              <a:buNone/>
            </a:pPr>
            <a:r>
              <a:rPr lang="en-US" dirty="0" err="1">
                <a:effectLst>
                  <a:outerShdw blurRad="38100" dist="38100" dir="2700000" algn="tl">
                    <a:srgbClr val="000000">
                      <a:alpha val="43137"/>
                    </a:srgbClr>
                  </a:outerShdw>
                </a:effectLst>
              </a:rPr>
              <a:t>www.oor.ru</a:t>
            </a:r>
            <a:endParaRPr lang="ru-RU" sz="1800" dirty="0"/>
          </a:p>
        </p:txBody>
      </p:sp>
      <p:pic>
        <p:nvPicPr>
          <p:cNvPr id="4" name="Рисунок 3">
            <a:extLst>
              <a:ext uri="{FF2B5EF4-FFF2-40B4-BE49-F238E27FC236}">
                <a16:creationId xmlns:a16="http://schemas.microsoft.com/office/drawing/2014/main" id="{ACDC655A-E24D-4EEE-9AE7-CD4DF40BA04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2083759"/>
            <a:ext cx="4686949" cy="420264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ED874EC-D9EC-9344-938C-BBE46CF51BA4}"/>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8" name="Picture 3" descr="W:\Work\OOR_back2.png">
            <a:extLst>
              <a:ext uri="{FF2B5EF4-FFF2-40B4-BE49-F238E27FC236}">
                <a16:creationId xmlns:a16="http://schemas.microsoft.com/office/drawing/2014/main" id="{F272BC2A-0B78-394C-A339-B5DED83B4493}"/>
              </a:ext>
            </a:extLst>
          </p:cNvPr>
          <p:cNvPicPr>
            <a:picLocks noChangeAspect="1" noChangeArrowheads="1"/>
          </p:cNvPicPr>
          <p:nvPr/>
        </p:nvPicPr>
        <p:blipFill rotWithShape="1">
          <a:blip r:embed="rId3"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A731D3-B2FF-4F77-8FD6-0BCD63AF7745}"/>
              </a:ext>
            </a:extLst>
          </p:cNvPr>
          <p:cNvSpPr txBox="1"/>
          <p:nvPr/>
        </p:nvSpPr>
        <p:spPr>
          <a:xfrm>
            <a:off x="1097360" y="1124744"/>
            <a:ext cx="6949280" cy="1200329"/>
          </a:xfrm>
          <a:prstGeom prst="rect">
            <a:avLst/>
          </a:prstGeom>
          <a:noFill/>
        </p:spPr>
        <p:txBody>
          <a:bodyPr wrap="square">
            <a:spAutoFit/>
          </a:bodyPr>
          <a:lstStyle/>
          <a:p>
            <a:pPr algn="r"/>
            <a:r>
              <a:rPr lang="en-US" sz="4000" b="1" dirty="0"/>
              <a:t>Russian Ophthalmology Society</a:t>
            </a:r>
          </a:p>
          <a:p>
            <a:pPr algn="r"/>
            <a:r>
              <a:rPr lang="en-US" sz="3200" dirty="0"/>
              <a:t>  </a:t>
            </a:r>
            <a:r>
              <a:rPr lang="en-US" sz="2800" i="1" dirty="0"/>
              <a:t>Founded in 1885</a:t>
            </a:r>
            <a:endParaRPr lang="ru-RU" sz="3200" i="1" dirty="0"/>
          </a:p>
        </p:txBody>
      </p:sp>
      <p:pic>
        <p:nvPicPr>
          <p:cNvPr id="5" name="Рисунок 4">
            <a:extLst>
              <a:ext uri="{FF2B5EF4-FFF2-40B4-BE49-F238E27FC236}">
                <a16:creationId xmlns:a16="http://schemas.microsoft.com/office/drawing/2014/main" id="{7DF18F12-F811-6B44-99E4-870BA21F36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4186" y="3024786"/>
            <a:ext cx="4775629" cy="273630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079177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Содержимое 6"/>
          <p:cNvSpPr>
            <a:spLocks noGrp="1"/>
          </p:cNvSpPr>
          <p:nvPr>
            <p:ph idx="1"/>
          </p:nvPr>
        </p:nvSpPr>
        <p:spPr>
          <a:xfrm>
            <a:off x="386160" y="1484784"/>
            <a:ext cx="8229600" cy="1728193"/>
          </a:xfrm>
        </p:spPr>
        <p:txBody>
          <a:bodyPr>
            <a:noAutofit/>
          </a:bodyPr>
          <a:lstStyle/>
          <a:p>
            <a:pPr marL="0" indent="0" algn="ctr">
              <a:buNone/>
            </a:pPr>
            <a:r>
              <a:rPr lang="en-US" sz="2400" dirty="0"/>
              <a:t>Major Goals</a:t>
            </a:r>
          </a:p>
          <a:p>
            <a:r>
              <a:rPr lang="en-US" sz="2400" dirty="0"/>
              <a:t>Development of Ophthalmology in Russian Federation</a:t>
            </a:r>
          </a:p>
          <a:p>
            <a:pPr lvl="0"/>
            <a:r>
              <a:rPr lang="en-US" sz="2400" dirty="0"/>
              <a:t>Creation of environment for continuous professional growth of its members</a:t>
            </a:r>
          </a:p>
          <a:p>
            <a:r>
              <a:rPr lang="en-US" sz="2400" dirty="0"/>
              <a:t>Protection ROS members rights and legal </a:t>
            </a:r>
          </a:p>
          <a:p>
            <a:r>
              <a:rPr lang="en-US" sz="2400" dirty="0"/>
              <a:t>Strengthening the links between science and practice</a:t>
            </a:r>
            <a:endParaRPr lang="ru-RU" sz="2400" dirty="0"/>
          </a:p>
          <a:p>
            <a:pPr>
              <a:lnSpc>
                <a:spcPct val="120000"/>
              </a:lnSpc>
              <a:buNone/>
            </a:pPr>
            <a:endParaRPr lang="ru-RU" sz="2200" dirty="0"/>
          </a:p>
        </p:txBody>
      </p:sp>
      <p:pic>
        <p:nvPicPr>
          <p:cNvPr id="8" name="Picture 2" descr="C:\Users\Elena\Desktop\Изображение 023.jpg"/>
          <p:cNvPicPr>
            <a:picLocks noChangeAspect="1" noChangeArrowheads="1"/>
          </p:cNvPicPr>
          <p:nvPr/>
        </p:nvPicPr>
        <p:blipFill>
          <a:blip r:embed="rId2" cstate="print"/>
          <a:srcRect/>
          <a:stretch>
            <a:fillRect/>
          </a:stretch>
        </p:blipFill>
        <p:spPr bwMode="auto">
          <a:xfrm>
            <a:off x="244294" y="4344888"/>
            <a:ext cx="2581948" cy="1723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C:\Users\Elena\Desktop\_TIM0875-2.jpg"/>
          <p:cNvPicPr>
            <a:picLocks noChangeAspect="1" noChangeArrowheads="1"/>
          </p:cNvPicPr>
          <p:nvPr/>
        </p:nvPicPr>
        <p:blipFill>
          <a:blip r:embed="rId3" cstate="print"/>
          <a:srcRect/>
          <a:stretch>
            <a:fillRect/>
          </a:stretch>
        </p:blipFill>
        <p:spPr bwMode="auto">
          <a:xfrm>
            <a:off x="6225728" y="4344888"/>
            <a:ext cx="2582920" cy="18378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descr="C:\Users\Elena\Desktop\рис. 3.jpg"/>
          <p:cNvPicPr>
            <a:picLocks noChangeAspect="1" noChangeArrowheads="1"/>
          </p:cNvPicPr>
          <p:nvPr/>
        </p:nvPicPr>
        <p:blipFill>
          <a:blip r:embed="rId4" cstate="print"/>
          <a:srcRect/>
          <a:stretch>
            <a:fillRect/>
          </a:stretch>
        </p:blipFill>
        <p:spPr bwMode="auto">
          <a:xfrm>
            <a:off x="2990721" y="4365104"/>
            <a:ext cx="3070528" cy="23034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C2F0D811-6DD3-49D8-A0D8-E53A8B13543E}"/>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2" name="Picture 3" descr="W:\Work\OOR_back2.png">
            <a:extLst>
              <a:ext uri="{FF2B5EF4-FFF2-40B4-BE49-F238E27FC236}">
                <a16:creationId xmlns:a16="http://schemas.microsoft.com/office/drawing/2014/main" id="{63467E8D-1631-7C41-B422-8D5D05EC5AF6}"/>
              </a:ext>
            </a:extLst>
          </p:cNvPr>
          <p:cNvPicPr>
            <a:picLocks noChangeAspect="1" noChangeArrowheads="1"/>
          </p:cNvPicPr>
          <p:nvPr/>
        </p:nvPicPr>
        <p:blipFill rotWithShape="1">
          <a:blip r:embed="rId5"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2290" y="1738288"/>
            <a:ext cx="8229600" cy="892696"/>
          </a:xfrm>
        </p:spPr>
        <p:txBody>
          <a:bodyPr>
            <a:normAutofit fontScale="92500" lnSpcReduction="20000"/>
          </a:bodyPr>
          <a:lstStyle/>
          <a:p>
            <a:pPr marL="0" lvl="0" indent="0" algn="ctr">
              <a:buNone/>
            </a:pPr>
            <a:r>
              <a:rPr lang="en-US" dirty="0"/>
              <a:t>ROS includes 80 regional divisions  and more than 8000 members</a:t>
            </a:r>
            <a:endParaRPr lang="ru-RU" dirty="0"/>
          </a:p>
          <a:p>
            <a:endParaRPr lang="ru-RU" dirty="0"/>
          </a:p>
        </p:txBody>
      </p:sp>
      <p:pic>
        <p:nvPicPr>
          <p:cNvPr id="1026" name="Picture 2" descr="W:\Work\Фёдоров_Стена\mother-russia [Converted].png"/>
          <p:cNvPicPr>
            <a:picLocks noChangeAspect="1" noChangeArrowheads="1"/>
          </p:cNvPicPr>
          <p:nvPr/>
        </p:nvPicPr>
        <p:blipFill>
          <a:blip r:embed="rId2" cstate="print"/>
          <a:stretch>
            <a:fillRect/>
          </a:stretch>
        </p:blipFill>
        <p:spPr bwMode="auto">
          <a:xfrm>
            <a:off x="778468" y="2708920"/>
            <a:ext cx="7299031" cy="3975442"/>
          </a:xfrm>
          <a:prstGeom prst="rect">
            <a:avLst/>
          </a:prstGeom>
          <a:ln>
            <a:noFill/>
          </a:ln>
          <a:effectLst>
            <a:outerShdw blurRad="190500" algn="tl" rotWithShape="0">
              <a:srgbClr val="000000">
                <a:alpha val="70000"/>
              </a:srgbClr>
            </a:outerShdw>
          </a:effectLst>
        </p:spPr>
      </p:pic>
      <p:sp>
        <p:nvSpPr>
          <p:cNvPr id="7" name="TextBox 6">
            <a:extLst>
              <a:ext uri="{FF2B5EF4-FFF2-40B4-BE49-F238E27FC236}">
                <a16:creationId xmlns:a16="http://schemas.microsoft.com/office/drawing/2014/main" id="{EBA8BD98-5743-044B-B71A-D93EB253724E}"/>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8" name="Picture 3" descr="W:\Work\OOR_back2.png">
            <a:extLst>
              <a:ext uri="{FF2B5EF4-FFF2-40B4-BE49-F238E27FC236}">
                <a16:creationId xmlns:a16="http://schemas.microsoft.com/office/drawing/2014/main" id="{984A4F1D-6F4E-2541-AA39-97CB3CE334A0}"/>
              </a:ext>
            </a:extLst>
          </p:cNvPr>
          <p:cNvPicPr>
            <a:picLocks noChangeAspect="1" noChangeArrowheads="1"/>
          </p:cNvPicPr>
          <p:nvPr/>
        </p:nvPicPr>
        <p:blipFill rotWithShape="1">
          <a:blip r:embed="rId3"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5" name="Picture 11" descr="C:\Users\Elena\Desktop\Малюгинк.JPG"/>
          <p:cNvPicPr>
            <a:picLocks noChangeAspect="1" noChangeArrowheads="1"/>
          </p:cNvPicPr>
          <p:nvPr/>
        </p:nvPicPr>
        <p:blipFill>
          <a:blip r:embed="rId3" cstate="print"/>
          <a:srcRect/>
          <a:stretch>
            <a:fillRect/>
          </a:stretch>
        </p:blipFill>
        <p:spPr bwMode="auto">
          <a:xfrm>
            <a:off x="483504" y="1628800"/>
            <a:ext cx="1793722" cy="118891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0983F309-2DD0-49A3-A57D-2E8F204DE4F3}"/>
              </a:ext>
            </a:extLst>
          </p:cNvPr>
          <p:cNvSpPr txBox="1"/>
          <p:nvPr/>
        </p:nvSpPr>
        <p:spPr>
          <a:xfrm>
            <a:off x="2786797" y="2060848"/>
            <a:ext cx="5557010" cy="4154984"/>
          </a:xfrm>
          <a:prstGeom prst="rect">
            <a:avLst/>
          </a:prstGeom>
          <a:noFill/>
        </p:spPr>
        <p:txBody>
          <a:bodyPr wrap="square">
            <a:spAutoFit/>
          </a:bodyPr>
          <a:lstStyle/>
          <a:p>
            <a:r>
              <a:rPr lang="en-US" sz="2400" b="1" dirty="0"/>
              <a:t>Dr. Boris </a:t>
            </a:r>
            <a:r>
              <a:rPr lang="en-US" sz="2400" b="1" dirty="0" err="1"/>
              <a:t>Malyugin</a:t>
            </a:r>
            <a:r>
              <a:rPr lang="en-US" sz="2400" b="1" dirty="0"/>
              <a:t> </a:t>
            </a:r>
          </a:p>
          <a:p>
            <a:endParaRPr lang="en-US" sz="2400" b="1" dirty="0"/>
          </a:p>
          <a:p>
            <a:r>
              <a:rPr lang="en-US" sz="2400" b="1" dirty="0"/>
              <a:t>Russian Ophthalmology Society President</a:t>
            </a:r>
          </a:p>
          <a:p>
            <a:endParaRPr lang="en-US" sz="2400" b="1" dirty="0"/>
          </a:p>
          <a:p>
            <a:r>
              <a:rPr lang="en-US" sz="2400" dirty="0"/>
              <a:t>Professor of Ophthalmology, </a:t>
            </a:r>
          </a:p>
          <a:p>
            <a:r>
              <a:rPr lang="en-US" sz="2400" dirty="0"/>
              <a:t>Deputy Director General (R&amp;D, Edu) at the S. </a:t>
            </a:r>
            <a:r>
              <a:rPr lang="en-US" sz="2400" dirty="0" err="1"/>
              <a:t>Fyodorov</a:t>
            </a:r>
            <a:r>
              <a:rPr lang="en-US" sz="2400" dirty="0"/>
              <a:t> Eye Microsurgery State Institution, Moscow, Russian Federation</a:t>
            </a:r>
          </a:p>
          <a:p>
            <a:endParaRPr lang="en-US" sz="2400" dirty="0"/>
          </a:p>
          <a:p>
            <a:r>
              <a:rPr lang="en-US" sz="2400" dirty="0">
                <a:hlinkClick r:id="rId4">
                  <a:extLst>
                    <a:ext uri="{A12FA001-AC4F-418D-AE19-62706E023703}">
                      <ahyp:hlinkClr xmlns:ahyp="http://schemas.microsoft.com/office/drawing/2018/hyperlinkcolor" val="tx"/>
                    </a:ext>
                  </a:extLst>
                </a:hlinkClick>
              </a:rPr>
              <a:t>https://drborismalyugin.com</a:t>
            </a:r>
            <a:endParaRPr lang="en-US" sz="2400" dirty="0"/>
          </a:p>
          <a:p>
            <a:endParaRPr lang="ru-RU" sz="2400" b="1" dirty="0"/>
          </a:p>
        </p:txBody>
      </p:sp>
      <p:sp>
        <p:nvSpPr>
          <p:cNvPr id="13" name="TextBox 12">
            <a:extLst>
              <a:ext uri="{FF2B5EF4-FFF2-40B4-BE49-F238E27FC236}">
                <a16:creationId xmlns:a16="http://schemas.microsoft.com/office/drawing/2014/main" id="{9D390B8B-6126-6D43-9309-F13271920676}"/>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4" name="Picture 3" descr="W:\Work\OOR_back2.png">
            <a:extLst>
              <a:ext uri="{FF2B5EF4-FFF2-40B4-BE49-F238E27FC236}">
                <a16:creationId xmlns:a16="http://schemas.microsoft.com/office/drawing/2014/main" id="{61BDC940-A0E8-CC43-A09C-E522A59493FC}"/>
              </a:ext>
            </a:extLst>
          </p:cNvPr>
          <p:cNvPicPr>
            <a:picLocks noChangeAspect="1" noChangeArrowheads="1"/>
          </p:cNvPicPr>
          <p:nvPr/>
        </p:nvPicPr>
        <p:blipFill rotWithShape="1">
          <a:blip r:embed="rId5"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Рисунок 3">
            <a:extLst>
              <a:ext uri="{FF2B5EF4-FFF2-40B4-BE49-F238E27FC236}">
                <a16:creationId xmlns:a16="http://schemas.microsoft.com/office/drawing/2014/main" id="{A9DC3C9B-7799-0549-AC00-EDBD7DF78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504" y="2926167"/>
            <a:ext cx="1793722" cy="1733347"/>
          </a:xfrm>
          <a:prstGeom prst="rect">
            <a:avLst/>
          </a:prstGeom>
          <a:ln>
            <a:noFill/>
          </a:ln>
          <a:effectLst>
            <a:outerShdw blurRad="292100" dist="139700" dir="2700000" algn="tl" rotWithShape="0">
              <a:srgbClr val="333333">
                <a:alpha val="65000"/>
              </a:srgbClr>
            </a:outerShdw>
          </a:effectLst>
        </p:spPr>
      </p:pic>
      <p:pic>
        <p:nvPicPr>
          <p:cNvPr id="15" name="Рисунок 14">
            <a:extLst>
              <a:ext uri="{FF2B5EF4-FFF2-40B4-BE49-F238E27FC236}">
                <a16:creationId xmlns:a16="http://schemas.microsoft.com/office/drawing/2014/main" id="{AF388193-7612-324B-A938-7C23BD7138CD}"/>
              </a:ext>
            </a:extLst>
          </p:cNvPr>
          <p:cNvPicPr>
            <a:picLocks noChangeAspect="1"/>
          </p:cNvPicPr>
          <p:nvPr/>
        </p:nvPicPr>
        <p:blipFill rotWithShape="1">
          <a:blip r:embed="rId7">
            <a:extLst>
              <a:ext uri="{28A0092B-C50C-407E-A947-70E740481C1C}">
                <a14:useLocalDpi xmlns:a14="http://schemas.microsoft.com/office/drawing/2010/main" val="0"/>
              </a:ext>
            </a:extLst>
          </a:blip>
          <a:srcRect l="14222" r="8260" b="9051"/>
          <a:stretch/>
        </p:blipFill>
        <p:spPr>
          <a:xfrm>
            <a:off x="483504" y="4693505"/>
            <a:ext cx="1793722" cy="199194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9962" y="1660590"/>
            <a:ext cx="8229600" cy="1224137"/>
          </a:xfrm>
        </p:spPr>
        <p:txBody>
          <a:bodyPr>
            <a:noAutofit/>
          </a:bodyPr>
          <a:lstStyle/>
          <a:p>
            <a:pPr marL="0" indent="0" algn="ctr">
              <a:lnSpc>
                <a:spcPct val="120000"/>
              </a:lnSpc>
              <a:buNone/>
            </a:pPr>
            <a:r>
              <a:rPr lang="en-US" sz="2000" dirty="0"/>
              <a:t>Russian Ophthalmology Society meeting</a:t>
            </a:r>
            <a:r>
              <a:rPr lang="ru-RU" sz="2000" dirty="0"/>
              <a:t> </a:t>
            </a:r>
            <a:r>
              <a:rPr lang="en-US" sz="2000" dirty="0"/>
              <a:t>is the biggest ophthalmic event in Russia. Usually it attracts from 1500 to 2000 attendees. In 2020 more than 6400 ophthalmologist were participating in this event made online first time in the history of ROS.</a:t>
            </a:r>
            <a:endParaRPr lang="ru-RU" sz="2000" dirty="0"/>
          </a:p>
        </p:txBody>
      </p:sp>
      <p:pic>
        <p:nvPicPr>
          <p:cNvPr id="10244" name="Picture 4" descr="http://www.eyepress.ru/0003297/18309p25.jpg">
            <a:hlinkClick r:id="rId2"/>
          </p:cNvPr>
          <p:cNvPicPr>
            <a:picLocks noChangeAspect="1" noChangeArrowheads="1"/>
          </p:cNvPicPr>
          <p:nvPr/>
        </p:nvPicPr>
        <p:blipFill>
          <a:blip r:embed="rId3" cstate="print"/>
          <a:srcRect/>
          <a:stretch>
            <a:fillRect/>
          </a:stretch>
        </p:blipFill>
        <p:spPr bwMode="auto">
          <a:xfrm>
            <a:off x="3479197" y="5077291"/>
            <a:ext cx="2172515" cy="1447438"/>
          </a:xfrm>
          <a:prstGeom prst="rect">
            <a:avLst/>
          </a:prstGeom>
          <a:ln>
            <a:noFill/>
          </a:ln>
          <a:effectLst>
            <a:outerShdw blurRad="292100" dist="139700" dir="2700000" algn="tl" rotWithShape="0">
              <a:srgbClr val="333333">
                <a:alpha val="65000"/>
              </a:srgbClr>
            </a:outerShdw>
          </a:effectLst>
        </p:spPr>
      </p:pic>
      <p:pic>
        <p:nvPicPr>
          <p:cNvPr id="13314" name="Picture 2" descr="http://www.eyepress.ru/obj0101/IMG_2459.JPG"/>
          <p:cNvPicPr>
            <a:picLocks noChangeAspect="1" noChangeArrowheads="1"/>
          </p:cNvPicPr>
          <p:nvPr/>
        </p:nvPicPr>
        <p:blipFill>
          <a:blip r:embed="rId4" cstate="print"/>
          <a:srcRect/>
          <a:stretch>
            <a:fillRect/>
          </a:stretch>
        </p:blipFill>
        <p:spPr bwMode="auto">
          <a:xfrm>
            <a:off x="5977941" y="5039201"/>
            <a:ext cx="1980704" cy="148552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718DF7E8-479C-924A-9BEE-9562F69D2AE3}"/>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1" name="Picture 3" descr="W:\Work\OOR_back2.png">
            <a:extLst>
              <a:ext uri="{FF2B5EF4-FFF2-40B4-BE49-F238E27FC236}">
                <a16:creationId xmlns:a16="http://schemas.microsoft.com/office/drawing/2014/main" id="{43E15F21-6812-1042-B35A-A9FDCCFBB00A}"/>
              </a:ext>
            </a:extLst>
          </p:cNvPr>
          <p:cNvPicPr>
            <a:picLocks noChangeAspect="1" noChangeArrowheads="1"/>
          </p:cNvPicPr>
          <p:nvPr/>
        </p:nvPicPr>
        <p:blipFill rotWithShape="1">
          <a:blip r:embed="rId5"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1.jpg">
            <a:extLst>
              <a:ext uri="{FF2B5EF4-FFF2-40B4-BE49-F238E27FC236}">
                <a16:creationId xmlns:a16="http://schemas.microsoft.com/office/drawing/2014/main" id="{24486EA3-6507-C248-8A1C-4F5A06CF9AFF}"/>
              </a:ext>
            </a:extLst>
          </p:cNvPr>
          <p:cNvPicPr/>
          <p:nvPr/>
        </p:nvPicPr>
        <p:blipFill rotWithShape="1">
          <a:blip r:embed="rId6"/>
          <a:srcRect b="39291"/>
          <a:stretch/>
        </p:blipFill>
        <p:spPr>
          <a:xfrm>
            <a:off x="3494148" y="3381466"/>
            <a:ext cx="4464497" cy="1447438"/>
          </a:xfrm>
          <a:prstGeom prst="rect">
            <a:avLst/>
          </a:prstGeom>
          <a:ln>
            <a:noFill/>
          </a:ln>
          <a:effectLst>
            <a:outerShdw blurRad="292100" dist="139700" dir="2700000" algn="tl" rotWithShape="0">
              <a:srgbClr val="333333">
                <a:alpha val="65000"/>
              </a:srgbClr>
            </a:outerShdw>
          </a:effectLst>
        </p:spPr>
      </p:pic>
      <p:pic>
        <p:nvPicPr>
          <p:cNvPr id="13" name="Рисунок 12">
            <a:extLst>
              <a:ext uri="{FF2B5EF4-FFF2-40B4-BE49-F238E27FC236}">
                <a16:creationId xmlns:a16="http://schemas.microsoft.com/office/drawing/2014/main" id="{7BB53998-2C52-7B4E-AAAF-0E50288ABB8F}"/>
              </a:ext>
            </a:extLst>
          </p:cNvPr>
          <p:cNvPicPr>
            <a:picLocks noChangeAspect="1"/>
          </p:cNvPicPr>
          <p:nvPr/>
        </p:nvPicPr>
        <p:blipFill rotWithShape="1">
          <a:blip r:embed="rId7">
            <a:extLst>
              <a:ext uri="{28A0092B-C50C-407E-A947-70E740481C1C}">
                <a14:useLocalDpi xmlns:a14="http://schemas.microsoft.com/office/drawing/2010/main" val="0"/>
              </a:ext>
            </a:extLst>
          </a:blip>
          <a:srcRect b="8163"/>
          <a:stretch/>
        </p:blipFill>
        <p:spPr>
          <a:xfrm>
            <a:off x="985291" y="3344966"/>
            <a:ext cx="2277474" cy="325009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517299"/>
            <a:ext cx="8229600" cy="864096"/>
          </a:xfrm>
        </p:spPr>
        <p:txBody>
          <a:bodyPr>
            <a:normAutofit fontScale="77500" lnSpcReduction="20000"/>
          </a:bodyPr>
          <a:lstStyle/>
          <a:p>
            <a:pPr lvl="0" algn="ctr">
              <a:lnSpc>
                <a:spcPct val="120000"/>
              </a:lnSpc>
              <a:buNone/>
            </a:pPr>
            <a:r>
              <a:rPr lang="ru-RU" dirty="0"/>
              <a:t>     </a:t>
            </a:r>
            <a:r>
              <a:rPr lang="en-US" dirty="0"/>
              <a:t>More than 40 regional meetings are organized annually under the aegis of the ROS.</a:t>
            </a:r>
            <a:endParaRPr lang="ru-RU" dirty="0"/>
          </a:p>
          <a:p>
            <a:pPr algn="ctr">
              <a:lnSpc>
                <a:spcPct val="120000"/>
              </a:lnSpc>
              <a:buNone/>
            </a:pPr>
            <a:endParaRPr lang="ru-RU" dirty="0"/>
          </a:p>
        </p:txBody>
      </p:sp>
      <p:pic>
        <p:nvPicPr>
          <p:cNvPr id="9218" name="Picture 2" descr="http://oor.ru/artman/wp-content/uploads/2016/10/IMG_9163.jpg"/>
          <p:cNvPicPr>
            <a:picLocks noChangeAspect="1" noChangeArrowheads="1"/>
          </p:cNvPicPr>
          <p:nvPr/>
        </p:nvPicPr>
        <p:blipFill>
          <a:blip r:embed="rId3" cstate="print"/>
          <a:srcRect/>
          <a:stretch>
            <a:fillRect/>
          </a:stretch>
        </p:blipFill>
        <p:spPr bwMode="auto">
          <a:xfrm>
            <a:off x="4623999" y="2611819"/>
            <a:ext cx="3024336" cy="2016224"/>
          </a:xfrm>
          <a:prstGeom prst="rect">
            <a:avLst/>
          </a:prstGeom>
          <a:ln>
            <a:noFill/>
          </a:ln>
          <a:effectLst>
            <a:outerShdw blurRad="292100" dist="139700" dir="2700000" algn="tl" rotWithShape="0">
              <a:srgbClr val="333333">
                <a:alpha val="65000"/>
              </a:srgbClr>
            </a:outerShdw>
          </a:effectLst>
        </p:spPr>
      </p:pic>
      <p:pic>
        <p:nvPicPr>
          <p:cNvPr id="9220" name="Picture 4" descr="http://oor.ru/artman/wp-content/uploads/2016/10/IMG_9606.jpg"/>
          <p:cNvPicPr>
            <a:picLocks noChangeAspect="1" noChangeArrowheads="1"/>
          </p:cNvPicPr>
          <p:nvPr/>
        </p:nvPicPr>
        <p:blipFill>
          <a:blip r:embed="rId4" cstate="print"/>
          <a:srcRect/>
          <a:stretch>
            <a:fillRect/>
          </a:stretch>
        </p:blipFill>
        <p:spPr bwMode="auto">
          <a:xfrm>
            <a:off x="1331640" y="2564904"/>
            <a:ext cx="3056610" cy="2037739"/>
          </a:xfrm>
          <a:prstGeom prst="rect">
            <a:avLst/>
          </a:prstGeom>
          <a:ln>
            <a:noFill/>
          </a:ln>
          <a:effectLst>
            <a:outerShdw blurRad="292100" dist="139700" dir="2700000" algn="tl" rotWithShape="0">
              <a:srgbClr val="333333">
                <a:alpha val="65000"/>
              </a:srgbClr>
            </a:outerShdw>
          </a:effectLst>
        </p:spPr>
      </p:pic>
      <p:pic>
        <p:nvPicPr>
          <p:cNvPr id="9222" name="Picture 6" descr="http://www.eyepress.ru/0004102/21301p10.jpg">
            <a:hlinkClick r:id="rId5"/>
          </p:cNvPr>
          <p:cNvPicPr>
            <a:picLocks noChangeAspect="1" noChangeArrowheads="1"/>
          </p:cNvPicPr>
          <p:nvPr/>
        </p:nvPicPr>
        <p:blipFill>
          <a:blip r:embed="rId6" cstate="print"/>
          <a:srcRect/>
          <a:stretch>
            <a:fillRect/>
          </a:stretch>
        </p:blipFill>
        <p:spPr bwMode="auto">
          <a:xfrm>
            <a:off x="900689" y="4878968"/>
            <a:ext cx="3487561" cy="1800454"/>
          </a:xfrm>
          <a:prstGeom prst="rect">
            <a:avLst/>
          </a:prstGeom>
          <a:ln>
            <a:noFill/>
          </a:ln>
          <a:effectLst>
            <a:outerShdw blurRad="292100" dist="139700" dir="2700000" algn="tl" rotWithShape="0">
              <a:srgbClr val="333333">
                <a:alpha val="65000"/>
              </a:srgbClr>
            </a:outerShdw>
          </a:effectLst>
        </p:spPr>
      </p:pic>
      <p:pic>
        <p:nvPicPr>
          <p:cNvPr id="9224" name="Picture 8" descr="http://www.eyepress.ru/0003800/IMG_5589.JPG"/>
          <p:cNvPicPr>
            <a:picLocks noChangeAspect="1" noChangeArrowheads="1"/>
          </p:cNvPicPr>
          <p:nvPr/>
        </p:nvPicPr>
        <p:blipFill>
          <a:blip r:embed="rId7" cstate="print"/>
          <a:srcRect t="19341"/>
          <a:stretch>
            <a:fillRect/>
          </a:stretch>
        </p:blipFill>
        <p:spPr bwMode="auto">
          <a:xfrm>
            <a:off x="4615119" y="4869468"/>
            <a:ext cx="3352800" cy="180175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82959854-536D-8948-B132-845CFE185C5A}"/>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1" name="Picture 3" descr="W:\Work\OOR_back2.png">
            <a:extLst>
              <a:ext uri="{FF2B5EF4-FFF2-40B4-BE49-F238E27FC236}">
                <a16:creationId xmlns:a16="http://schemas.microsoft.com/office/drawing/2014/main" id="{B185B9C2-68D2-6B40-89BA-70DC130462B9}"/>
              </a:ext>
            </a:extLst>
          </p:cNvPr>
          <p:cNvPicPr>
            <a:picLocks noChangeAspect="1" noChangeArrowheads="1"/>
          </p:cNvPicPr>
          <p:nvPr/>
        </p:nvPicPr>
        <p:blipFill rotWithShape="1">
          <a:blip r:embed="rId8"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94908" y="1607072"/>
            <a:ext cx="8229600" cy="1152128"/>
          </a:xfrm>
        </p:spPr>
        <p:txBody>
          <a:bodyPr>
            <a:noAutofit/>
          </a:bodyPr>
          <a:lstStyle/>
          <a:p>
            <a:pPr lvl="0" algn="just">
              <a:buNone/>
            </a:pPr>
            <a:r>
              <a:rPr lang="ru-RU" sz="2400" dirty="0"/>
              <a:t>     </a:t>
            </a:r>
            <a:r>
              <a:rPr lang="en-US" sz="2400" dirty="0"/>
              <a:t>ROS is a Full Member of the International Council of Ophthalmology (ICO). It has close relationship with many national societies (Chinese, All India, Israeli, Brazilian, </a:t>
            </a:r>
            <a:r>
              <a:rPr lang="en-US" sz="2400" dirty="0" err="1"/>
              <a:t>etc</a:t>
            </a:r>
            <a:r>
              <a:rPr lang="en-US" sz="2400" dirty="0"/>
              <a:t>).</a:t>
            </a:r>
            <a:endParaRPr lang="ru-RU" sz="2400" dirty="0"/>
          </a:p>
        </p:txBody>
      </p:sp>
      <p:pic>
        <p:nvPicPr>
          <p:cNvPr id="8193" name="Picture 1" descr="C:\Users\Elena\Desktop\18307p08.jpg"/>
          <p:cNvPicPr>
            <a:picLocks noChangeAspect="1" noChangeArrowheads="1"/>
          </p:cNvPicPr>
          <p:nvPr/>
        </p:nvPicPr>
        <p:blipFill>
          <a:blip r:embed="rId2" cstate="print"/>
          <a:srcRect/>
          <a:stretch>
            <a:fillRect/>
          </a:stretch>
        </p:blipFill>
        <p:spPr bwMode="auto">
          <a:xfrm>
            <a:off x="5371708" y="2924944"/>
            <a:ext cx="3352800" cy="2233803"/>
          </a:xfrm>
          <a:prstGeom prst="rect">
            <a:avLst/>
          </a:prstGeom>
          <a:ln>
            <a:noFill/>
          </a:ln>
          <a:effectLst>
            <a:outerShdw blurRad="292100" dist="139700" dir="2700000" algn="tl" rotWithShape="0">
              <a:srgbClr val="333333">
                <a:alpha val="65000"/>
              </a:srgbClr>
            </a:outerShdw>
          </a:effectLst>
        </p:spPr>
      </p:pic>
      <p:pic>
        <p:nvPicPr>
          <p:cNvPr id="8194" name="Picture 2" descr="http://www.eyepress.ru/0002283/15489p122.jpg"/>
          <p:cNvPicPr>
            <a:picLocks noChangeAspect="1" noChangeArrowheads="1"/>
          </p:cNvPicPr>
          <p:nvPr/>
        </p:nvPicPr>
        <p:blipFill>
          <a:blip r:embed="rId3" cstate="print"/>
          <a:srcRect/>
          <a:stretch>
            <a:fillRect/>
          </a:stretch>
        </p:blipFill>
        <p:spPr bwMode="auto">
          <a:xfrm>
            <a:off x="3363104" y="2924944"/>
            <a:ext cx="1930400" cy="2895600"/>
          </a:xfrm>
          <a:prstGeom prst="rect">
            <a:avLst/>
          </a:prstGeom>
          <a:ln>
            <a:noFill/>
          </a:ln>
          <a:effectLst>
            <a:outerShdw blurRad="292100" dist="139700" dir="2700000" algn="tl" rotWithShape="0">
              <a:srgbClr val="333333">
                <a:alpha val="65000"/>
              </a:srgbClr>
            </a:outerShdw>
          </a:effectLst>
        </p:spPr>
      </p:pic>
      <p:pic>
        <p:nvPicPr>
          <p:cNvPr id="8195" name="Picture 3" descr="C:\Users\Elena\Desktop\РОО март 2017\конференции\индия\рис.2 Доктора из МНТК Микрохирургия глаза на IMG_0072.JPG"/>
          <p:cNvPicPr>
            <a:picLocks noChangeAspect="1" noChangeArrowheads="1"/>
          </p:cNvPicPr>
          <p:nvPr/>
        </p:nvPicPr>
        <p:blipFill>
          <a:blip r:embed="rId4" cstate="print"/>
          <a:srcRect l="5450"/>
          <a:stretch>
            <a:fillRect/>
          </a:stretch>
        </p:blipFill>
        <p:spPr bwMode="auto">
          <a:xfrm>
            <a:off x="755576" y="4892020"/>
            <a:ext cx="2529472" cy="1777340"/>
          </a:xfrm>
          <a:prstGeom prst="rect">
            <a:avLst/>
          </a:prstGeom>
          <a:ln>
            <a:noFill/>
          </a:ln>
          <a:effectLst>
            <a:outerShdw blurRad="292100" dist="139700" dir="2700000" algn="tl" rotWithShape="0">
              <a:srgbClr val="333333">
                <a:alpha val="65000"/>
              </a:srgbClr>
            </a:outerShdw>
          </a:effectLst>
        </p:spPr>
      </p:pic>
      <p:pic>
        <p:nvPicPr>
          <p:cNvPr id="10" name="Picture 10" descr="конференция Индийского общества офтальмологов">
            <a:hlinkClick r:id="rId5"/>
          </p:cNvPr>
          <p:cNvPicPr>
            <a:picLocks noChangeAspect="1" noChangeArrowheads="1"/>
          </p:cNvPicPr>
          <p:nvPr/>
        </p:nvPicPr>
        <p:blipFill>
          <a:blip r:embed="rId6" cstate="print"/>
          <a:srcRect/>
          <a:stretch>
            <a:fillRect/>
          </a:stretch>
        </p:blipFill>
        <p:spPr bwMode="auto">
          <a:xfrm>
            <a:off x="763196" y="2924944"/>
            <a:ext cx="2514848" cy="1860988"/>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9BDF14BA-DD72-7048-921D-D6EF78E1D83A}"/>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2" name="Picture 3" descr="W:\Work\OOR_back2.png">
            <a:extLst>
              <a:ext uri="{FF2B5EF4-FFF2-40B4-BE49-F238E27FC236}">
                <a16:creationId xmlns:a16="http://schemas.microsoft.com/office/drawing/2014/main" id="{8ABFC443-9C96-B146-97BC-91D96E667D4C}"/>
              </a:ext>
            </a:extLst>
          </p:cNvPr>
          <p:cNvPicPr>
            <a:picLocks noChangeAspect="1" noChangeArrowheads="1"/>
          </p:cNvPicPr>
          <p:nvPr/>
        </p:nvPicPr>
        <p:blipFill rotWithShape="1">
          <a:blip r:embed="rId7"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610164"/>
            <a:ext cx="8229600" cy="936104"/>
          </a:xfrm>
        </p:spPr>
        <p:txBody>
          <a:bodyPr>
            <a:normAutofit fontScale="85000" lnSpcReduction="20000"/>
          </a:bodyPr>
          <a:lstStyle/>
          <a:p>
            <a:pPr algn="ctr">
              <a:lnSpc>
                <a:spcPct val="110000"/>
              </a:lnSpc>
              <a:buNone/>
            </a:pPr>
            <a:r>
              <a:rPr lang="en-US" dirty="0"/>
              <a:t>Young Ophthalmologist meeting is organized </a:t>
            </a:r>
          </a:p>
          <a:p>
            <a:pPr algn="ctr">
              <a:lnSpc>
                <a:spcPct val="110000"/>
              </a:lnSpc>
              <a:buNone/>
            </a:pPr>
            <a:r>
              <a:rPr lang="en-US" dirty="0"/>
              <a:t>by the ROS annually </a:t>
            </a:r>
          </a:p>
          <a:p>
            <a:pPr algn="ctr">
              <a:lnSpc>
                <a:spcPct val="110000"/>
              </a:lnSpc>
            </a:pPr>
            <a:endParaRPr lang="ru-RU" dirty="0"/>
          </a:p>
        </p:txBody>
      </p:sp>
      <p:pic>
        <p:nvPicPr>
          <p:cNvPr id="7" name="Picture 4" descr="http://www.eyepress.ru/0004439/22652p01.jpg"/>
          <p:cNvPicPr>
            <a:picLocks noChangeAspect="1" noChangeArrowheads="1"/>
          </p:cNvPicPr>
          <p:nvPr/>
        </p:nvPicPr>
        <p:blipFill>
          <a:blip r:embed="rId2" cstate="print"/>
          <a:srcRect/>
          <a:stretch>
            <a:fillRect/>
          </a:stretch>
        </p:blipFill>
        <p:spPr bwMode="auto">
          <a:xfrm>
            <a:off x="1907704" y="2724380"/>
            <a:ext cx="2434148" cy="1825611"/>
          </a:xfrm>
          <a:prstGeom prst="rect">
            <a:avLst/>
          </a:prstGeom>
          <a:ln>
            <a:noFill/>
          </a:ln>
          <a:effectLst>
            <a:outerShdw blurRad="292100" dist="139700" dir="2700000" algn="tl" rotWithShape="0">
              <a:srgbClr val="333333">
                <a:alpha val="65000"/>
              </a:srgbClr>
            </a:outerShdw>
          </a:effectLst>
        </p:spPr>
      </p:pic>
      <p:pic>
        <p:nvPicPr>
          <p:cNvPr id="7174" name="Picture 6" descr="http://www.mntk.ru/files/upload/5003334/IMG_7157_.jpg"/>
          <p:cNvPicPr>
            <a:picLocks noChangeAspect="1" noChangeArrowheads="1"/>
          </p:cNvPicPr>
          <p:nvPr/>
        </p:nvPicPr>
        <p:blipFill>
          <a:blip r:embed="rId3" cstate="print"/>
          <a:srcRect/>
          <a:stretch>
            <a:fillRect/>
          </a:stretch>
        </p:blipFill>
        <p:spPr bwMode="auto">
          <a:xfrm>
            <a:off x="211015" y="4495654"/>
            <a:ext cx="2663303" cy="1773760"/>
          </a:xfrm>
          <a:prstGeom prst="rect">
            <a:avLst/>
          </a:prstGeom>
          <a:ln>
            <a:noFill/>
          </a:ln>
          <a:effectLst>
            <a:outerShdw blurRad="292100" dist="139700" dir="2700000" algn="tl" rotWithShape="0">
              <a:srgbClr val="333333">
                <a:alpha val="65000"/>
              </a:srgbClr>
            </a:outerShdw>
          </a:effectLst>
        </p:spPr>
      </p:pic>
      <p:pic>
        <p:nvPicPr>
          <p:cNvPr id="7176" name="Picture 8" descr="http://www.mntk.ru/files/upload/5003334/IMG_7437_.jpg"/>
          <p:cNvPicPr>
            <a:picLocks noChangeAspect="1" noChangeArrowheads="1"/>
          </p:cNvPicPr>
          <p:nvPr/>
        </p:nvPicPr>
        <p:blipFill>
          <a:blip r:embed="rId4" cstate="print"/>
          <a:srcRect/>
          <a:stretch>
            <a:fillRect/>
          </a:stretch>
        </p:blipFill>
        <p:spPr bwMode="auto">
          <a:xfrm>
            <a:off x="4922551" y="2708920"/>
            <a:ext cx="2745793" cy="1828698"/>
          </a:xfrm>
          <a:prstGeom prst="rect">
            <a:avLst/>
          </a:prstGeom>
          <a:ln>
            <a:noFill/>
          </a:ln>
          <a:effectLst>
            <a:outerShdw blurRad="292100" dist="139700" dir="2700000" algn="tl" rotWithShape="0">
              <a:srgbClr val="333333">
                <a:alpha val="65000"/>
              </a:srgbClr>
            </a:outerShdw>
          </a:effectLst>
        </p:spPr>
      </p:pic>
      <p:pic>
        <p:nvPicPr>
          <p:cNvPr id="6" name="Picture 2" descr="http://www.mntk.ru/files/upload/markitup/IMG_9894.jpg"/>
          <p:cNvPicPr>
            <a:picLocks noChangeAspect="1" noChangeArrowheads="1"/>
          </p:cNvPicPr>
          <p:nvPr/>
        </p:nvPicPr>
        <p:blipFill>
          <a:blip r:embed="rId5" cstate="print"/>
          <a:srcRect/>
          <a:stretch>
            <a:fillRect/>
          </a:stretch>
        </p:blipFill>
        <p:spPr bwMode="auto">
          <a:xfrm>
            <a:off x="6156176" y="4462247"/>
            <a:ext cx="2755939" cy="1840574"/>
          </a:xfrm>
          <a:prstGeom prst="rect">
            <a:avLst/>
          </a:prstGeom>
          <a:ln>
            <a:noFill/>
          </a:ln>
          <a:effectLst>
            <a:outerShdw blurRad="292100" dist="139700" dir="2700000" algn="tl" rotWithShape="0">
              <a:srgbClr val="333333">
                <a:alpha val="65000"/>
              </a:srgbClr>
            </a:outerShdw>
          </a:effectLst>
        </p:spPr>
      </p:pic>
      <p:pic>
        <p:nvPicPr>
          <p:cNvPr id="7170" name="Picture 2" descr="http://www.eyepress.ru/obj0971/10734p09.jpg"/>
          <p:cNvPicPr>
            <a:picLocks noChangeAspect="1" noChangeArrowheads="1"/>
          </p:cNvPicPr>
          <p:nvPr/>
        </p:nvPicPr>
        <p:blipFill>
          <a:blip r:embed="rId6" cstate="print"/>
          <a:srcRect/>
          <a:stretch>
            <a:fillRect/>
          </a:stretch>
        </p:blipFill>
        <p:spPr bwMode="auto">
          <a:xfrm>
            <a:off x="3927059" y="4311732"/>
            <a:ext cx="1605701" cy="2141604"/>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569EF2A2-0A7B-0E45-8FB4-6EC1B632B62D}"/>
              </a:ext>
            </a:extLst>
          </p:cNvPr>
          <p:cNvSpPr txBox="1"/>
          <p:nvPr/>
        </p:nvSpPr>
        <p:spPr>
          <a:xfrm>
            <a:off x="2380768" y="544728"/>
            <a:ext cx="6515292" cy="646331"/>
          </a:xfrm>
          <a:prstGeom prst="rect">
            <a:avLst/>
          </a:prstGeom>
          <a:noFill/>
        </p:spPr>
        <p:txBody>
          <a:bodyPr wrap="square">
            <a:spAutoFit/>
          </a:bodyPr>
          <a:lstStyle/>
          <a:p>
            <a:r>
              <a:rPr lang="en-US" sz="3600" b="1" dirty="0"/>
              <a:t>Russian Ophthalmology Society</a:t>
            </a:r>
          </a:p>
        </p:txBody>
      </p:sp>
      <p:pic>
        <p:nvPicPr>
          <p:cNvPr id="11" name="Picture 3" descr="W:\Work\OOR_back2.png">
            <a:extLst>
              <a:ext uri="{FF2B5EF4-FFF2-40B4-BE49-F238E27FC236}">
                <a16:creationId xmlns:a16="http://schemas.microsoft.com/office/drawing/2014/main" id="{302807E5-2F4B-4647-9193-7F67D5B08572}"/>
              </a:ext>
            </a:extLst>
          </p:cNvPr>
          <p:cNvPicPr>
            <a:picLocks noChangeAspect="1" noChangeArrowheads="1"/>
          </p:cNvPicPr>
          <p:nvPr/>
        </p:nvPicPr>
        <p:blipFill rotWithShape="1">
          <a:blip r:embed="rId7" cstate="print"/>
          <a:srcRect t="6558" r="73797" b="62295"/>
          <a:stretch/>
        </p:blipFill>
        <p:spPr bwMode="auto">
          <a:xfrm>
            <a:off x="379962" y="274916"/>
            <a:ext cx="2000806" cy="1209868"/>
          </a:xfrm>
          <a:prstGeom prst="roundRect">
            <a:avLst>
              <a:gd name="adj" fmla="val 16667"/>
            </a:avLst>
          </a:prstGeom>
          <a:ln>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sld>
</file>

<file path=ppt/theme/theme1.xml><?xml version="1.0" encoding="utf-8"?>
<a:theme xmlns:a="http://schemas.openxmlformats.org/drawingml/2006/main" name="themedata">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Aspect</Template>
  <TotalTime>1080</TotalTime>
  <Words>282</Words>
  <Application>Microsoft Macintosh PowerPoint</Application>
  <PresentationFormat>Экран (4:3)</PresentationFormat>
  <Paragraphs>41</Paragraphs>
  <Slides>13</Slides>
  <Notes>4</Notes>
  <HiddenSlides>0</HiddenSlides>
  <MMClips>0</MMClips>
  <ScaleCrop>false</ScaleCrop>
  <HeadingPairs>
    <vt:vector size="6" baseType="variant">
      <vt:variant>
        <vt:lpstr>Использованные шрифты</vt:lpstr>
      </vt:variant>
      <vt:variant>
        <vt:i4>3</vt:i4>
      </vt:variant>
      <vt:variant>
        <vt:lpstr>Тема</vt:lpstr>
      </vt:variant>
      <vt:variant>
        <vt:i4>1</vt:i4>
      </vt:variant>
      <vt:variant>
        <vt:lpstr>Заголовки слайдов</vt:lpstr>
      </vt:variant>
      <vt:variant>
        <vt:i4>13</vt:i4>
      </vt:variant>
    </vt:vector>
  </HeadingPairs>
  <TitlesOfParts>
    <vt:vector size="17" baseType="lpstr">
      <vt:lpstr>Arial</vt:lpstr>
      <vt:lpstr>Calibri</vt:lpstr>
      <vt:lpstr>Cambria</vt:lpstr>
      <vt:lpstr>themedata</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Elena</dc:creator>
  <cp:lastModifiedBy>Boris Malyugin</cp:lastModifiedBy>
  <cp:revision>120</cp:revision>
  <dcterms:created xsi:type="dcterms:W3CDTF">2017-03-02T10:13:28Z</dcterms:created>
  <dcterms:modified xsi:type="dcterms:W3CDTF">2021-06-05T10:29:51Z</dcterms:modified>
</cp:coreProperties>
</file>